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notesMasterIdLst>
    <p:notesMasterId r:id="rId19"/>
  </p:notesMasterIdLst>
  <p:sldIdLst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73" r:id="rId11"/>
    <p:sldId id="268" r:id="rId12"/>
    <p:sldId id="275" r:id="rId13"/>
    <p:sldId id="269" r:id="rId14"/>
    <p:sldId id="276" r:id="rId15"/>
    <p:sldId id="270" r:id="rId16"/>
    <p:sldId id="277" r:id="rId17"/>
    <p:sldId id="267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08"/>
    <p:restoredTop sz="95321"/>
  </p:normalViewPr>
  <p:slideViewPr>
    <p:cSldViewPr snapToGrid="0" snapToObjects="1">
      <p:cViewPr varScale="1">
        <p:scale>
          <a:sx n="99" d="100"/>
          <a:sy n="99" d="100"/>
        </p:scale>
        <p:origin x="52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D1D283-2AF1-5E41-BB2C-9299B88F863A}" type="datetimeFigureOut">
              <a:rPr lang="en-US" smtClean="0"/>
              <a:t>3/15/22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AA14D3-25F1-844C-8875-15647E027B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9577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d0eb0b58bb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d0eb0b58bb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97672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d0eb0b5942_1_3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d0eb0b5942_1_3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d0eb0b5942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d0eb0b5942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d0eb0b5942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d0eb0b5942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d0eb0b58bb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d0eb0b58bb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d0eb0b58bb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d0eb0b58bb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d0eb0b58bb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d0eb0b58bb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d0eb0b58bb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d0eb0b58bb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d0eb0b58bb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d0eb0b58bb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d0eb0b5942_1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d0eb0b5942_1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d0eb0b58bb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d0eb0b58bb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d0eb0b58bb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d0eb0b58bb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68267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13A05A-4BD4-764D-BB9C-CB34BABA65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78591C-F798-8646-8176-1E5D64EED6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C5C7C3-5B9C-CD42-9257-857AFB6DE3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D0614-8886-A44A-92C1-5C5FD9FCC252}" type="datetimeFigureOut">
              <a:rPr lang="en-US" smtClean="0"/>
              <a:t>3/15/22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8D0277-B52E-164C-BEDA-B195AF5968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1BDFF6-4050-0040-BE3A-843E36166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B0E8C-AEEA-AA46-A36C-D84B00B396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4785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8EB697-BE3A-774F-B950-B03005DDD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5C0EB68-F76C-984C-8504-6B6402AD19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CB44B6-20D0-3248-83E1-73A03255A7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D0614-8886-A44A-92C1-5C5FD9FCC252}" type="datetimeFigureOut">
              <a:rPr lang="en-US" smtClean="0"/>
              <a:t>3/15/22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B2E9EF-EC48-4448-83DA-3C61DFFDF8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403577-B66C-5C45-ADE5-F0CDF6E4C0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B0E8C-AEEA-AA46-A36C-D84B00B396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00497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BE0AEB2-AF1D-4644-96DC-8D26B71EED7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DD52ED-3886-F84D-8338-70B4A5D471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0FCF6A-2BAE-C045-A94B-886F8ED532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D0614-8886-A44A-92C1-5C5FD9FCC252}" type="datetimeFigureOut">
              <a:rPr lang="en-US" smtClean="0"/>
              <a:t>3/15/22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2D9FE9-B66E-904C-8BF9-12149BDD6B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16FC4E-F1A2-6847-BE62-DCE81632C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B0E8C-AEEA-AA46-A36C-D84B00B396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765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955477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7882152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8384384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0217828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4262656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5787728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400" cy="54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00061043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6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6000" cy="49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2136323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1134EF-4D0D-524A-9FD1-B05274FDE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8AC70B-7361-6C49-B931-671D66AB51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D1AEDB-8414-B140-B251-CD32366F3F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D0614-8886-A44A-92C1-5C5FD9FCC252}" type="datetimeFigureOut">
              <a:rPr lang="en-US" smtClean="0"/>
              <a:t>3/15/22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E8E7A2-409D-5945-B5F6-5447C23B86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804E20-D965-0B43-953F-B79C35EDD8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B0E8C-AEEA-AA46-A36C-D84B00B396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24584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400" cy="8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609585" lvl="0" indent="-30479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1558071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800" cy="261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800" cy="17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7933228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6815967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slide">
  <p:cSld name="Section slide">
    <p:bg>
      <p:bgPr>
        <a:solidFill>
          <a:srgbClr val="4285F4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1274767" y="1815800"/>
            <a:ext cx="8976000" cy="37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5333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subTitle" idx="1"/>
          </p:nvPr>
        </p:nvSpPr>
        <p:spPr>
          <a:xfrm>
            <a:off x="1279981" y="1096589"/>
            <a:ext cx="10074400" cy="59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67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/>
          <p:nvPr/>
        </p:nvSpPr>
        <p:spPr>
          <a:xfrm>
            <a:off x="330267" y="6096000"/>
            <a:ext cx="11669200" cy="426400"/>
          </a:xfrm>
          <a:prstGeom prst="rect">
            <a:avLst/>
          </a:prstGeom>
          <a:solidFill>
            <a:srgbClr val="4285F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8170106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59C565-6508-984A-926B-4BF2DE6641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871A16-300A-6F41-ABCF-3CB50B666F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95DFEC-944B-4E42-A00E-E8ACC66C82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D0614-8886-A44A-92C1-5C5FD9FCC252}" type="datetimeFigureOut">
              <a:rPr lang="en-US" smtClean="0"/>
              <a:t>3/15/22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521898-FDDB-7A42-B432-0419158B19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E4B580-6568-B94F-A26B-C38A82633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B0E8C-AEEA-AA46-A36C-D84B00B396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7935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A991B6-72A9-FD42-8180-2C77DCA4C1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EF63DF-58B3-E044-B4AE-36C88F7F4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282BAD-DFAB-1045-8403-D06F568B92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706611-9681-984F-BCC8-75DB9F327D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D0614-8886-A44A-92C1-5C5FD9FCC252}" type="datetimeFigureOut">
              <a:rPr lang="en-US" smtClean="0"/>
              <a:t>3/15/22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B5B7E9-A0C8-BC43-BFE1-844D9EA9A6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6CC3CB-1179-3145-9200-4D4BDBB90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B0E8C-AEEA-AA46-A36C-D84B00B396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0322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91F1E4-9A77-0C4F-9504-DDBAE2566E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56EA14-A64B-6F4E-8375-5C1C1ABE27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096320-8A97-314F-81B7-0AB0AA4654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1F6B2DE-3417-1742-8E43-0F91435AFF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EE3215C-330E-3E4E-BF37-DDFEAAF3A6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1364292-D545-534A-92FD-0A0B92422A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D0614-8886-A44A-92C1-5C5FD9FCC252}" type="datetimeFigureOut">
              <a:rPr lang="en-US" smtClean="0"/>
              <a:t>3/15/22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FC2B302-3796-6B48-9713-F8072A7F69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D25692-493B-694A-9DAF-9795F0439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B0E8C-AEEA-AA46-A36C-D84B00B396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8012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E1C1AF-2741-F24D-8CA7-62E8182947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E98F91-AC4A-AA46-A0C4-3AA1B2C63E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D0614-8886-A44A-92C1-5C5FD9FCC252}" type="datetimeFigureOut">
              <a:rPr lang="en-US" smtClean="0"/>
              <a:t>3/15/22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125235-50C2-E744-B4AF-DDF0B698EE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2AEEDC-FF3F-E946-A56B-98731B881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B0E8C-AEEA-AA46-A36C-D84B00B396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4466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3407C35-C5C7-1E4D-B522-71F85770FF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D0614-8886-A44A-92C1-5C5FD9FCC252}" type="datetimeFigureOut">
              <a:rPr lang="en-US" smtClean="0"/>
              <a:t>3/15/22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C8A817A-37C4-C742-B7CE-716950DCBD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5E563D-079A-B14A-916F-9B2692DA3C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B0E8C-AEEA-AA46-A36C-D84B00B396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0842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CD21E7-ED03-B540-AFD6-2FE4BD851C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F5B935-9E61-AA47-9AA0-36FD2904B5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1A1978-0DAB-7740-BB4E-584F328AA1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29B5CC-1480-1B48-8D9B-302858B493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D0614-8886-A44A-92C1-5C5FD9FCC252}" type="datetimeFigureOut">
              <a:rPr lang="en-US" smtClean="0"/>
              <a:t>3/15/22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E943CF-8221-BB41-B826-D0BA5D4508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06BBE3-AAA9-1641-91E3-C0046D88D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B0E8C-AEEA-AA46-A36C-D84B00B396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1201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2F36B-B3D0-FB4A-ADA3-932C4A76BB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FE0871B-197E-EA4F-9D37-C2FA7E3EB4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47D723-F507-C340-AEA1-3003C56047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D46CB0-6DBD-3B4F-B66C-3F6C17FD54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D0614-8886-A44A-92C1-5C5FD9FCC252}" type="datetimeFigureOut">
              <a:rPr lang="en-US" smtClean="0"/>
              <a:t>3/15/22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C92A9F-36F1-F04E-BB0F-A6A5904A7F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7281E8-B965-E64F-93C3-EC871FA7F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B0E8C-AEEA-AA46-A36C-D84B00B396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5997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0CA5073-CA6C-A241-9E19-978F526889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BEFF13-1796-2748-A685-488C37AB23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D3E5E1-7394-F048-9EF6-1BF0D72BEE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D0614-8886-A44A-92C1-5C5FD9FCC252}" type="datetimeFigureOut">
              <a:rPr lang="en-US" smtClean="0"/>
              <a:t>3/15/22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347D44-59AC-5D4C-9BF5-77F39E1C95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FC4419-829D-1347-9DC0-2718904210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AB0E8C-AEEA-AA46-A36C-D84B00B396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031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333">
                <a:solidFill>
                  <a:schemeClr val="dk2"/>
                </a:solidFill>
              </a:defRPr>
            </a:lvl1pPr>
            <a:lvl2pPr lvl="1" algn="r">
              <a:buNone/>
              <a:defRPr sz="1333">
                <a:solidFill>
                  <a:schemeClr val="dk2"/>
                </a:solidFill>
              </a:defRPr>
            </a:lvl2pPr>
            <a:lvl3pPr lvl="2" algn="r">
              <a:buNone/>
              <a:defRPr sz="1333">
                <a:solidFill>
                  <a:schemeClr val="dk2"/>
                </a:solidFill>
              </a:defRPr>
            </a:lvl3pPr>
            <a:lvl4pPr lvl="3" algn="r">
              <a:buNone/>
              <a:defRPr sz="1333">
                <a:solidFill>
                  <a:schemeClr val="dk2"/>
                </a:solidFill>
              </a:defRPr>
            </a:lvl4pPr>
            <a:lvl5pPr lvl="4" algn="r">
              <a:buNone/>
              <a:defRPr sz="1333">
                <a:solidFill>
                  <a:schemeClr val="dk2"/>
                </a:solidFill>
              </a:defRPr>
            </a:lvl5pPr>
            <a:lvl6pPr lvl="5" algn="r">
              <a:buNone/>
              <a:defRPr sz="1333">
                <a:solidFill>
                  <a:schemeClr val="dk2"/>
                </a:solidFill>
              </a:defRPr>
            </a:lvl6pPr>
            <a:lvl7pPr lvl="6" algn="r">
              <a:buNone/>
              <a:defRPr sz="1333">
                <a:solidFill>
                  <a:schemeClr val="dk2"/>
                </a:solidFill>
              </a:defRPr>
            </a:lvl7pPr>
            <a:lvl8pPr lvl="7" algn="r">
              <a:buNone/>
              <a:defRPr sz="1333">
                <a:solidFill>
                  <a:schemeClr val="dk2"/>
                </a:solidFill>
              </a:defRPr>
            </a:lvl8pPr>
            <a:lvl9pPr lvl="8" algn="r">
              <a:buNone/>
              <a:defRPr sz="1333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68769021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presentation/d/1MXiCEh7usQ1R2OhbPag_LpzvU1qhCBu8/edit?usp=sharing&amp;ouid=110828150099795017986&amp;rtpof=true&amp;sd=true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igma.com/proto/h2BY4OHO94zt1nqb0Bhq3m/Digital-Wiremap-for-Stargaze-App?page-id=0%3A1&amp;node-id=2%3A6&amp;viewport=241%2C48%2C0.09&amp;scaling=scale-down&amp;starting-point-node-id=2%3A6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4"/>
          <p:cNvSpPr txBox="1"/>
          <p:nvPr/>
        </p:nvSpPr>
        <p:spPr>
          <a:xfrm>
            <a:off x="500119" y="1147409"/>
            <a:ext cx="10941200" cy="28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6133" dirty="0">
                <a:latin typeface="Google Sans"/>
                <a:ea typeface="Google Sans"/>
                <a:cs typeface="Google Sans"/>
                <a:sym typeface="Google Sans"/>
              </a:rPr>
              <a:t>Stargaze App Usability Study Update </a:t>
            </a:r>
            <a:endParaRPr sz="6133" dirty="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9" name="Google Shape;59;p14"/>
          <p:cNvSpPr txBox="1"/>
          <p:nvPr/>
        </p:nvSpPr>
        <p:spPr>
          <a:xfrm>
            <a:off x="586919" y="3335171"/>
            <a:ext cx="10767600" cy="8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" sz="2400" dirty="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rPr>
              <a:t>December 21</a:t>
            </a:r>
            <a:r>
              <a:rPr lang="en" sz="2400" baseline="30000" dirty="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rPr>
              <a:t>th</a:t>
            </a:r>
            <a:r>
              <a:rPr lang="en" sz="2400" dirty="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rPr>
              <a:t>, 2021</a:t>
            </a:r>
            <a:endParaRPr sz="2400" dirty="0">
              <a:solidFill>
                <a:srgbClr val="4285F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0" name="Google Shape;60;p14"/>
          <p:cNvSpPr txBox="1"/>
          <p:nvPr/>
        </p:nvSpPr>
        <p:spPr>
          <a:xfrm>
            <a:off x="590367" y="4971333"/>
            <a:ext cx="2785200" cy="11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" sz="1333" dirty="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Team</a:t>
            </a:r>
            <a:endParaRPr sz="1333" dirty="0">
              <a:solidFill>
                <a:srgbClr val="666666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>
              <a:lnSpc>
                <a:spcPct val="150000"/>
              </a:lnSpc>
            </a:pPr>
            <a:r>
              <a:rPr lang="en-US" sz="1333" dirty="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Brian Thompson </a:t>
            </a:r>
            <a:endParaRPr sz="1333" dirty="0">
              <a:solidFill>
                <a:srgbClr val="666666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>
              <a:lnSpc>
                <a:spcPct val="150000"/>
              </a:lnSpc>
            </a:pPr>
            <a:endParaRPr sz="1333" dirty="0">
              <a:solidFill>
                <a:srgbClr val="666666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>
              <a:lnSpc>
                <a:spcPct val="150000"/>
              </a:lnSpc>
            </a:pPr>
            <a:endParaRPr sz="1333" dirty="0">
              <a:solidFill>
                <a:srgbClr val="666666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D65861E-8EC8-CC46-9720-19058F7906BA}"/>
              </a:ext>
            </a:extLst>
          </p:cNvPr>
          <p:cNvSpPr txBox="1"/>
          <p:nvPr/>
        </p:nvSpPr>
        <p:spPr>
          <a:xfrm>
            <a:off x="500119" y="4551705"/>
            <a:ext cx="4397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Link to previous presentation </a:t>
            </a:r>
            <a:r>
              <a:rPr lang="en-US" dirty="0">
                <a:hlinkClick r:id="rId3"/>
              </a:rPr>
              <a:t>here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1"/>
          <p:cNvSpPr txBox="1"/>
          <p:nvPr/>
        </p:nvSpPr>
        <p:spPr>
          <a:xfrm>
            <a:off x="364833" y="539467"/>
            <a:ext cx="6841600" cy="45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-US" sz="2400" dirty="0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People want a simple way to select their seats</a:t>
            </a:r>
            <a:endParaRPr sz="2400" dirty="0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10" name="Google Shape;110;p21"/>
          <p:cNvSpPr txBox="1"/>
          <p:nvPr/>
        </p:nvSpPr>
        <p:spPr>
          <a:xfrm>
            <a:off x="503053" y="2113303"/>
            <a:ext cx="4781200" cy="426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" sz="1733" dirty="0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rPr>
              <a:t>Supporting evidence from the usability study.</a:t>
            </a:r>
            <a:endParaRPr sz="1733" dirty="0">
              <a:solidFill>
                <a:srgbClr val="595959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609585" indent="-414856">
              <a:lnSpc>
                <a:spcPct val="115000"/>
              </a:lnSpc>
              <a:spcBef>
                <a:spcPts val="1333"/>
              </a:spcBef>
              <a:buClr>
                <a:srgbClr val="595959"/>
              </a:buClr>
              <a:buSzPts val="1300"/>
              <a:buFont typeface="Roboto Light"/>
              <a:buChar char="●"/>
            </a:pPr>
            <a:r>
              <a:rPr lang="en-US" sz="2400" dirty="0">
                <a:latin typeface="Google Sans"/>
                <a:ea typeface="Google Sans"/>
                <a:cs typeface="Google Sans"/>
                <a:sym typeface="Google Sans"/>
              </a:rPr>
              <a:t>3 out of 5 participants thought they needed to click the select your seats icon to pick their seats.</a:t>
            </a:r>
          </a:p>
          <a:p>
            <a:pPr marL="609585" indent="-414856">
              <a:lnSpc>
                <a:spcPct val="115000"/>
              </a:lnSpc>
              <a:spcBef>
                <a:spcPts val="1333"/>
              </a:spcBef>
              <a:buClr>
                <a:srgbClr val="595959"/>
              </a:buClr>
              <a:buSzPts val="1300"/>
              <a:buFont typeface="Roboto Light"/>
              <a:buChar char="●"/>
            </a:pPr>
            <a:endParaRPr sz="1733" dirty="0">
              <a:solidFill>
                <a:srgbClr val="595959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>
              <a:spcBef>
                <a:spcPts val="1333"/>
              </a:spcBef>
            </a:pPr>
            <a:r>
              <a:rPr lang="en" sz="1733" dirty="0">
                <a:solidFill>
                  <a:srgbClr val="4285F4"/>
                </a:solidFill>
                <a:latin typeface="Roboto Light"/>
                <a:ea typeface="Roboto Light"/>
                <a:cs typeface="Roboto Light"/>
                <a:sym typeface="Roboto Light"/>
              </a:rPr>
              <a:t>"</a:t>
            </a:r>
            <a:r>
              <a:rPr lang="en-US" sz="1733" dirty="0">
                <a:solidFill>
                  <a:srgbClr val="4285F4"/>
                </a:solidFill>
                <a:latin typeface="Roboto Light"/>
                <a:ea typeface="Roboto Light"/>
                <a:cs typeface="Roboto Light"/>
                <a:sym typeface="Roboto Light"/>
              </a:rPr>
              <a:t>Some buttons on the select your seats page and the theater page may need to be looked at. I thought I needed to click those but I didn’t”</a:t>
            </a:r>
          </a:p>
          <a:p>
            <a:pPr>
              <a:spcBef>
                <a:spcPts val="1333"/>
              </a:spcBef>
            </a:pPr>
            <a:r>
              <a:rPr lang="en-US" sz="1733" dirty="0">
                <a:solidFill>
                  <a:srgbClr val="4285F4"/>
                </a:solidFill>
                <a:latin typeface="Roboto Light"/>
                <a:ea typeface="Roboto Light"/>
                <a:cs typeface="Roboto Light"/>
                <a:sym typeface="Roboto Light"/>
              </a:rPr>
              <a:t>Amy Johnson, mother of family of four from Seattle, Washington </a:t>
            </a:r>
            <a:endParaRPr sz="1733" dirty="0">
              <a:solidFill>
                <a:srgbClr val="595959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1" name="Google Shape;111;p21"/>
          <p:cNvSpPr/>
          <p:nvPr/>
        </p:nvSpPr>
        <p:spPr>
          <a:xfrm>
            <a:off x="8342737" y="4091433"/>
            <a:ext cx="2310400" cy="668800"/>
          </a:xfrm>
          <a:prstGeom prst="rect">
            <a:avLst/>
          </a:prstGeom>
          <a:noFill/>
          <a:ln w="28575" cap="flat" cmpd="sng">
            <a:solidFill>
              <a:srgbClr val="4285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solidFill>
                <a:srgbClr val="4285F4"/>
              </a:solidFill>
            </a:endParaRPr>
          </a:p>
        </p:txBody>
      </p:sp>
      <p:grpSp>
        <p:nvGrpSpPr>
          <p:cNvPr id="112" name="Google Shape;112;p21"/>
          <p:cNvGrpSpPr/>
          <p:nvPr/>
        </p:nvGrpSpPr>
        <p:grpSpPr>
          <a:xfrm>
            <a:off x="8179052" y="3935103"/>
            <a:ext cx="312000" cy="312000"/>
            <a:chOff x="4462947" y="2315504"/>
            <a:chExt cx="234000" cy="234000"/>
          </a:xfrm>
        </p:grpSpPr>
        <p:sp>
          <p:nvSpPr>
            <p:cNvPr id="113" name="Google Shape;113;p21"/>
            <p:cNvSpPr/>
            <p:nvPr/>
          </p:nvSpPr>
          <p:spPr>
            <a:xfrm>
              <a:off x="4504550" y="2364650"/>
              <a:ext cx="165900" cy="165900"/>
            </a:xfrm>
            <a:prstGeom prst="ellipse">
              <a:avLst/>
            </a:prstGeom>
            <a:solidFill>
              <a:srgbClr val="4285F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600"/>
            </a:p>
          </p:txBody>
        </p:sp>
        <p:sp>
          <p:nvSpPr>
            <p:cNvPr id="114" name="Google Shape;114;p21"/>
            <p:cNvSpPr txBox="1"/>
            <p:nvPr/>
          </p:nvSpPr>
          <p:spPr>
            <a:xfrm>
              <a:off x="4462947" y="2315504"/>
              <a:ext cx="234000" cy="23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en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a</a:t>
              </a:r>
              <a:endPara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15" name="Google Shape;115;p21"/>
          <p:cNvSpPr/>
          <p:nvPr/>
        </p:nvSpPr>
        <p:spPr>
          <a:xfrm>
            <a:off x="372500" y="6267957"/>
            <a:ext cx="11417200" cy="205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116" name="Google Shape;11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56697" y="0"/>
            <a:ext cx="3488807" cy="6857997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07A587B-44D1-5D4A-B608-C2A42A7E75A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0172" t="21539" r="40703" b="23248"/>
          <a:stretch/>
        </p:blipFill>
        <p:spPr>
          <a:xfrm>
            <a:off x="8085229" y="539468"/>
            <a:ext cx="2887572" cy="5728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535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116;p21">
            <a:extLst>
              <a:ext uri="{FF2B5EF4-FFF2-40B4-BE49-F238E27FC236}">
                <a16:creationId xmlns:a16="http://schemas.microsoft.com/office/drawing/2014/main" id="{EC5CFC20-287F-524D-A7BB-E22EB1E15775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799644" y="3"/>
            <a:ext cx="3488807" cy="685799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16;p21">
            <a:extLst>
              <a:ext uri="{FF2B5EF4-FFF2-40B4-BE49-F238E27FC236}">
                <a16:creationId xmlns:a16="http://schemas.microsoft.com/office/drawing/2014/main" id="{86873B84-E2E4-B24A-9CDF-ABF2CAFD97E3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45622" y="3"/>
            <a:ext cx="3488807" cy="685799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3B86CB2-0004-1B4C-81C3-FD0B158CBFB1}"/>
              </a:ext>
            </a:extLst>
          </p:cNvPr>
          <p:cNvSpPr txBox="1"/>
          <p:nvPr/>
        </p:nvSpPr>
        <p:spPr>
          <a:xfrm>
            <a:off x="373486" y="1944710"/>
            <a:ext cx="15540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BEFORE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BFABC0-65BF-2E43-BCA5-7B51175E7CD8}"/>
              </a:ext>
            </a:extLst>
          </p:cNvPr>
          <p:cNvSpPr txBox="1"/>
          <p:nvPr/>
        </p:nvSpPr>
        <p:spPr>
          <a:xfrm>
            <a:off x="6046117" y="1944710"/>
            <a:ext cx="15540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AFTER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85F696C-604E-7B4E-8916-4B80675654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172" t="21539" r="40703" b="23248"/>
          <a:stretch/>
        </p:blipFill>
        <p:spPr>
          <a:xfrm>
            <a:off x="2100261" y="564752"/>
            <a:ext cx="2887572" cy="572849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402D0E7-BD39-9842-BB45-6B96BD5250E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868" t="28356" r="54969" b="31081"/>
          <a:stretch/>
        </p:blipFill>
        <p:spPr>
          <a:xfrm>
            <a:off x="8179788" y="564752"/>
            <a:ext cx="2820473" cy="5728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6189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1"/>
          <p:cNvSpPr txBox="1"/>
          <p:nvPr/>
        </p:nvSpPr>
        <p:spPr>
          <a:xfrm>
            <a:off x="364833" y="539467"/>
            <a:ext cx="6841600" cy="45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-US" sz="2400" dirty="0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People want a place where they can see their account info </a:t>
            </a:r>
            <a:endParaRPr sz="2400" dirty="0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>
              <a:lnSpc>
                <a:spcPct val="115000"/>
              </a:lnSpc>
            </a:pPr>
            <a:endParaRPr sz="2400" dirty="0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10" name="Google Shape;110;p21"/>
          <p:cNvSpPr txBox="1"/>
          <p:nvPr/>
        </p:nvSpPr>
        <p:spPr>
          <a:xfrm>
            <a:off x="854736" y="1866831"/>
            <a:ext cx="4781200" cy="426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" sz="1733" dirty="0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rPr>
              <a:t>Supporting evidence from the usability study.</a:t>
            </a:r>
            <a:endParaRPr sz="1733" dirty="0">
              <a:solidFill>
                <a:srgbClr val="595959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609585" indent="-414856">
              <a:lnSpc>
                <a:spcPct val="115000"/>
              </a:lnSpc>
              <a:spcBef>
                <a:spcPts val="1333"/>
              </a:spcBef>
              <a:buClr>
                <a:srgbClr val="595959"/>
              </a:buClr>
              <a:buSzPts val="1300"/>
              <a:buFont typeface="Roboto Light"/>
              <a:buChar char="●"/>
            </a:pPr>
            <a:r>
              <a:rPr lang="en-US" sz="2400" dirty="0"/>
              <a:t>3 out of 5 participants wanted a page to see their account info. </a:t>
            </a:r>
            <a:endParaRPr sz="1733" dirty="0">
              <a:solidFill>
                <a:srgbClr val="595959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>
              <a:spcBef>
                <a:spcPts val="1333"/>
              </a:spcBef>
            </a:pPr>
            <a:r>
              <a:rPr lang="en" sz="1733" dirty="0">
                <a:solidFill>
                  <a:srgbClr val="4285F4"/>
                </a:solidFill>
                <a:latin typeface="Roboto Light"/>
                <a:ea typeface="Roboto Light"/>
                <a:cs typeface="Roboto Light"/>
                <a:sym typeface="Roboto Light"/>
              </a:rPr>
              <a:t>“</a:t>
            </a:r>
            <a:r>
              <a:rPr lang="en-US" sz="1733" dirty="0">
                <a:solidFill>
                  <a:srgbClr val="4285F4"/>
                </a:solidFill>
                <a:latin typeface="Roboto Light"/>
                <a:ea typeface="Roboto Light"/>
                <a:cs typeface="Roboto Light"/>
                <a:sym typeface="Roboto Light"/>
              </a:rPr>
              <a:t>Maybe there could be a section about my account ”</a:t>
            </a:r>
          </a:p>
          <a:p>
            <a:pPr>
              <a:spcBef>
                <a:spcPts val="1333"/>
              </a:spcBef>
            </a:pPr>
            <a:r>
              <a:rPr lang="en-US" sz="1733" dirty="0">
                <a:solidFill>
                  <a:srgbClr val="4285F4"/>
                </a:solidFill>
                <a:latin typeface="Roboto Light"/>
                <a:ea typeface="Roboto Light"/>
                <a:cs typeface="Roboto Light"/>
                <a:sym typeface="Roboto Light"/>
              </a:rPr>
              <a:t>Jacob Kriegsman, high school student, Detroit, Michigan</a:t>
            </a:r>
          </a:p>
        </p:txBody>
      </p:sp>
      <p:sp>
        <p:nvSpPr>
          <p:cNvPr id="111" name="Google Shape;111;p21"/>
          <p:cNvSpPr/>
          <p:nvPr/>
        </p:nvSpPr>
        <p:spPr>
          <a:xfrm>
            <a:off x="8342737" y="4091433"/>
            <a:ext cx="2310400" cy="668800"/>
          </a:xfrm>
          <a:prstGeom prst="rect">
            <a:avLst/>
          </a:prstGeom>
          <a:noFill/>
          <a:ln w="28575" cap="flat" cmpd="sng">
            <a:solidFill>
              <a:srgbClr val="4285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solidFill>
                <a:srgbClr val="4285F4"/>
              </a:solidFill>
            </a:endParaRPr>
          </a:p>
        </p:txBody>
      </p:sp>
      <p:grpSp>
        <p:nvGrpSpPr>
          <p:cNvPr id="112" name="Google Shape;112;p21"/>
          <p:cNvGrpSpPr/>
          <p:nvPr/>
        </p:nvGrpSpPr>
        <p:grpSpPr>
          <a:xfrm>
            <a:off x="8179052" y="3935103"/>
            <a:ext cx="312000" cy="312000"/>
            <a:chOff x="4462947" y="2315504"/>
            <a:chExt cx="234000" cy="234000"/>
          </a:xfrm>
        </p:grpSpPr>
        <p:sp>
          <p:nvSpPr>
            <p:cNvPr id="113" name="Google Shape;113;p21"/>
            <p:cNvSpPr/>
            <p:nvPr/>
          </p:nvSpPr>
          <p:spPr>
            <a:xfrm>
              <a:off x="4504550" y="2364650"/>
              <a:ext cx="165900" cy="165900"/>
            </a:xfrm>
            <a:prstGeom prst="ellipse">
              <a:avLst/>
            </a:prstGeom>
            <a:solidFill>
              <a:srgbClr val="4285F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600"/>
            </a:p>
          </p:txBody>
        </p:sp>
        <p:sp>
          <p:nvSpPr>
            <p:cNvPr id="114" name="Google Shape;114;p21"/>
            <p:cNvSpPr txBox="1"/>
            <p:nvPr/>
          </p:nvSpPr>
          <p:spPr>
            <a:xfrm>
              <a:off x="4462947" y="2315504"/>
              <a:ext cx="234000" cy="23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en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a</a:t>
              </a:r>
              <a:endPara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15" name="Google Shape;115;p21"/>
          <p:cNvSpPr/>
          <p:nvPr/>
        </p:nvSpPr>
        <p:spPr>
          <a:xfrm>
            <a:off x="372500" y="6267957"/>
            <a:ext cx="11417200" cy="205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116" name="Google Shape;11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56697" y="0"/>
            <a:ext cx="3488807" cy="6857997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618765D-86C6-CF4F-B622-AF17493F1F5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0236" t="21615" r="40264" b="22963"/>
          <a:stretch/>
        </p:blipFill>
        <p:spPr>
          <a:xfrm>
            <a:off x="8115759" y="539468"/>
            <a:ext cx="2850760" cy="5728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4283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116;p21">
            <a:extLst>
              <a:ext uri="{FF2B5EF4-FFF2-40B4-BE49-F238E27FC236}">
                <a16:creationId xmlns:a16="http://schemas.microsoft.com/office/drawing/2014/main" id="{EC5CFC20-287F-524D-A7BB-E22EB1E15775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799644" y="3"/>
            <a:ext cx="3488807" cy="685799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16;p21">
            <a:extLst>
              <a:ext uri="{FF2B5EF4-FFF2-40B4-BE49-F238E27FC236}">
                <a16:creationId xmlns:a16="http://schemas.microsoft.com/office/drawing/2014/main" id="{86873B84-E2E4-B24A-9CDF-ABF2CAFD97E3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45622" y="3"/>
            <a:ext cx="3488807" cy="685799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3B86CB2-0004-1B4C-81C3-FD0B158CBFB1}"/>
              </a:ext>
            </a:extLst>
          </p:cNvPr>
          <p:cNvSpPr txBox="1"/>
          <p:nvPr/>
        </p:nvSpPr>
        <p:spPr>
          <a:xfrm>
            <a:off x="373486" y="1944710"/>
            <a:ext cx="15540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BEFORE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BFABC0-65BF-2E43-BCA5-7B51175E7CD8}"/>
              </a:ext>
            </a:extLst>
          </p:cNvPr>
          <p:cNvSpPr txBox="1"/>
          <p:nvPr/>
        </p:nvSpPr>
        <p:spPr>
          <a:xfrm>
            <a:off x="6046117" y="1944710"/>
            <a:ext cx="15540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AFTER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BD6565F-8723-414E-B6D5-EF286F2C5B2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236" t="21615" r="40264" b="22963"/>
          <a:stretch/>
        </p:blipFill>
        <p:spPr>
          <a:xfrm>
            <a:off x="2118667" y="564755"/>
            <a:ext cx="2850760" cy="572848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2D3C2AE-0173-D747-8C3C-E232A5D3704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698" t="22723" r="43466" b="21503"/>
          <a:stretch/>
        </p:blipFill>
        <p:spPr>
          <a:xfrm>
            <a:off x="8190963" y="564756"/>
            <a:ext cx="2871989" cy="5728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1374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2"/>
          <p:cNvSpPr txBox="1">
            <a:spLocks noGrp="1"/>
          </p:cNvSpPr>
          <p:nvPr>
            <p:ph type="title"/>
          </p:nvPr>
        </p:nvSpPr>
        <p:spPr>
          <a:xfrm>
            <a:off x="1274767" y="1815800"/>
            <a:ext cx="9924000" cy="3714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r>
              <a:rPr lang="en" dirty="0"/>
              <a:t>New Recommendations</a:t>
            </a:r>
            <a:endParaRPr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4"/>
          <p:cNvSpPr/>
          <p:nvPr/>
        </p:nvSpPr>
        <p:spPr>
          <a:xfrm>
            <a:off x="478133" y="1419400"/>
            <a:ext cx="11250800" cy="4573600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48" name="Google Shape;148;p24"/>
          <p:cNvSpPr txBox="1"/>
          <p:nvPr/>
        </p:nvSpPr>
        <p:spPr>
          <a:xfrm>
            <a:off x="364833" y="539467"/>
            <a:ext cx="6841600" cy="45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" sz="2400" dirty="0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Recommendations and Next Steps </a:t>
            </a:r>
            <a:endParaRPr sz="2400" dirty="0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>
              <a:lnSpc>
                <a:spcPct val="115000"/>
              </a:lnSpc>
            </a:pPr>
            <a:endParaRPr sz="2400" dirty="0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>
              <a:lnSpc>
                <a:spcPct val="115000"/>
              </a:lnSpc>
            </a:pPr>
            <a:endParaRPr sz="2400" dirty="0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9" name="Google Shape;149;p24"/>
          <p:cNvSpPr txBox="1"/>
          <p:nvPr/>
        </p:nvSpPr>
        <p:spPr>
          <a:xfrm>
            <a:off x="648865" y="1669967"/>
            <a:ext cx="8023200" cy="29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585" indent="-414856">
              <a:lnSpc>
                <a:spcPct val="115000"/>
              </a:lnSpc>
              <a:buClr>
                <a:srgbClr val="595959"/>
              </a:buClr>
              <a:buSzPts val="1300"/>
              <a:buFont typeface="Roboto Light"/>
              <a:buChar char="●"/>
            </a:pPr>
            <a:r>
              <a:rPr lang="en-US" sz="1733" dirty="0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rPr>
              <a:t>Test to see if users are able to select their theater easier with the modified theater page </a:t>
            </a:r>
            <a:endParaRPr sz="1733" dirty="0">
              <a:solidFill>
                <a:srgbClr val="595959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609585" indent="-414856">
              <a:lnSpc>
                <a:spcPct val="115000"/>
              </a:lnSpc>
              <a:buClr>
                <a:srgbClr val="595959"/>
              </a:buClr>
              <a:buSzPts val="1300"/>
              <a:buFont typeface="Roboto Light"/>
              <a:buChar char="●"/>
            </a:pPr>
            <a:r>
              <a:rPr lang="en-US" sz="1733" dirty="0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rPr>
              <a:t>Test to see if users are able to select their seats easier with the new design of the select your seats page </a:t>
            </a:r>
            <a:endParaRPr sz="1733" dirty="0">
              <a:solidFill>
                <a:srgbClr val="595959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609585" indent="-414856">
              <a:lnSpc>
                <a:spcPct val="115000"/>
              </a:lnSpc>
              <a:buClr>
                <a:srgbClr val="595959"/>
              </a:buClr>
              <a:buSzPts val="1300"/>
              <a:buFont typeface="Roboto Light"/>
              <a:buChar char="●"/>
            </a:pPr>
            <a:r>
              <a:rPr lang="en-US" sz="1733" dirty="0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rPr>
              <a:t>Test users to find out if they believe the my account page is useful. </a:t>
            </a:r>
            <a:endParaRPr sz="1733" dirty="0">
              <a:solidFill>
                <a:srgbClr val="595959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5"/>
          <p:cNvSpPr txBox="1"/>
          <p:nvPr/>
        </p:nvSpPr>
        <p:spPr>
          <a:xfrm>
            <a:off x="1272155" y="1602957"/>
            <a:ext cx="8147200" cy="28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" sz="6133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Thank you!</a:t>
            </a:r>
            <a:endParaRPr sz="6133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 txBox="1"/>
          <p:nvPr/>
        </p:nvSpPr>
        <p:spPr>
          <a:xfrm>
            <a:off x="33" y="539467"/>
            <a:ext cx="12192000" cy="77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lnSpc>
                <a:spcPct val="115000"/>
              </a:lnSpc>
            </a:pPr>
            <a:r>
              <a:rPr lang="en" sz="2667" b="1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Table of Contents</a:t>
            </a:r>
            <a:endParaRPr sz="2667" b="1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6" name="Google Shape;66;p15"/>
          <p:cNvSpPr txBox="1"/>
          <p:nvPr/>
        </p:nvSpPr>
        <p:spPr>
          <a:xfrm>
            <a:off x="3221601" y="1913067"/>
            <a:ext cx="6090800" cy="45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" sz="2000" b="1" dirty="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rPr>
              <a:t>Section 1</a:t>
            </a:r>
            <a:r>
              <a:rPr lang="en" sz="2000" dirty="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   Study Details</a:t>
            </a:r>
            <a:endParaRPr sz="2000" dirty="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>
              <a:lnSpc>
                <a:spcPct val="150000"/>
              </a:lnSpc>
              <a:spcBef>
                <a:spcPts val="2133"/>
              </a:spcBef>
            </a:pPr>
            <a:r>
              <a:rPr lang="en" sz="2000" b="1" dirty="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rPr>
              <a:t>Section 2</a:t>
            </a:r>
            <a:r>
              <a:rPr lang="en" sz="2000" dirty="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   Themes</a:t>
            </a:r>
            <a:endParaRPr sz="2000" dirty="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>
              <a:lnSpc>
                <a:spcPct val="150000"/>
              </a:lnSpc>
              <a:spcBef>
                <a:spcPts val="2133"/>
              </a:spcBef>
            </a:pPr>
            <a:r>
              <a:rPr lang="en" sz="2000" b="1" dirty="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rPr>
              <a:t>Section 3</a:t>
            </a:r>
            <a:r>
              <a:rPr lang="en" sz="2000" dirty="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   New Recommendations </a:t>
            </a:r>
            <a:endParaRPr sz="2000" dirty="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>
              <a:lnSpc>
                <a:spcPct val="150000"/>
              </a:lnSpc>
              <a:spcBef>
                <a:spcPts val="2133"/>
              </a:spcBef>
              <a:spcAft>
                <a:spcPts val="2133"/>
              </a:spcAft>
            </a:pPr>
            <a:endParaRPr sz="2000" b="1" dirty="0">
              <a:solidFill>
                <a:srgbClr val="4285F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85F4"/>
        </a:solid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 txBox="1"/>
          <p:nvPr/>
        </p:nvSpPr>
        <p:spPr>
          <a:xfrm>
            <a:off x="1274767" y="1815800"/>
            <a:ext cx="8976000" cy="37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" sz="5333" kern="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Study Details</a:t>
            </a:r>
            <a:endParaRPr sz="5333" kern="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7"/>
          <p:cNvSpPr txBox="1"/>
          <p:nvPr/>
        </p:nvSpPr>
        <p:spPr>
          <a:xfrm>
            <a:off x="364833" y="539467"/>
            <a:ext cx="11668671" cy="45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267" dirty="0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Project Background</a:t>
            </a:r>
            <a:endParaRPr sz="4267" dirty="0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endParaRPr lang="en-US" sz="4000" dirty="0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r>
              <a:rPr lang="en-US" sz="3200" dirty="0"/>
              <a:t>We’re creating a new app to help people purchase movie tickets hassle free.</a:t>
            </a:r>
          </a:p>
          <a:p>
            <a:endParaRPr lang="en-US" sz="3200" dirty="0"/>
          </a:p>
          <a:p>
            <a:r>
              <a:rPr lang="en-US" sz="3200" dirty="0"/>
              <a:t> Before launching we need to figure out if getting tickets through our app is easy for users to do. </a:t>
            </a:r>
          </a:p>
          <a:p>
            <a:endParaRPr lang="en-US" sz="3200" dirty="0"/>
          </a:p>
          <a:p>
            <a:r>
              <a:rPr lang="en-US" sz="3200" dirty="0"/>
              <a:t>We’d like to understand what specific challenges our users might face in the ordering, process and how we can help them fix those challenges.</a:t>
            </a:r>
          </a:p>
          <a:p>
            <a:endParaRPr sz="4000" dirty="0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8"/>
          <p:cNvSpPr/>
          <p:nvPr/>
        </p:nvSpPr>
        <p:spPr>
          <a:xfrm>
            <a:off x="8226584" y="1672667"/>
            <a:ext cx="3630800" cy="4512400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82" name="Google Shape;82;p18"/>
          <p:cNvSpPr/>
          <p:nvPr/>
        </p:nvSpPr>
        <p:spPr>
          <a:xfrm>
            <a:off x="4343084" y="1672667"/>
            <a:ext cx="3630800" cy="4512400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83" name="Google Shape;83;p18"/>
          <p:cNvSpPr/>
          <p:nvPr/>
        </p:nvSpPr>
        <p:spPr>
          <a:xfrm>
            <a:off x="459600" y="1672667"/>
            <a:ext cx="3630800" cy="4512400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84" name="Google Shape;84;p18"/>
          <p:cNvSpPr txBox="1"/>
          <p:nvPr/>
        </p:nvSpPr>
        <p:spPr>
          <a:xfrm>
            <a:off x="620791" y="1747140"/>
            <a:ext cx="3308400" cy="37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rPr>
              <a:t>Research Questions</a:t>
            </a:r>
            <a:endParaRPr sz="2400">
              <a:solidFill>
                <a:srgbClr val="4285F4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endParaRPr sz="2400">
              <a:solidFill>
                <a:srgbClr val="4285F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5" name="Google Shape;85;p18"/>
          <p:cNvSpPr txBox="1"/>
          <p:nvPr/>
        </p:nvSpPr>
        <p:spPr>
          <a:xfrm>
            <a:off x="607600" y="2452676"/>
            <a:ext cx="3308400" cy="29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457189" indent="-457189">
              <a:lnSpc>
                <a:spcPct val="115000"/>
              </a:lnSpc>
              <a:buFont typeface="Arial" panose="020B0604020202020204" pitchFamily="34" charset="0"/>
              <a:buChar char="●"/>
            </a:pPr>
            <a:r>
              <a:rPr lang="en-US" sz="1600" dirty="0">
                <a:solidFill>
                  <a:srgbClr val="5E6268"/>
                </a:solidFill>
                <a:latin typeface="Google Sans" panose="020B0503030502040204" pitchFamily="34" charset="0"/>
                <a:ea typeface="Google Sans" panose="020B0503030502040204" pitchFamily="34" charset="0"/>
                <a:cs typeface="Google Sans" panose="020B0503030502040204" pitchFamily="34" charset="0"/>
              </a:rPr>
              <a:t>How long does it take a user to select a movie and book tickets and or food and drinks from start to finish? </a:t>
            </a:r>
            <a:endParaRPr lang="en-US" sz="1600" dirty="0"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457189" indent="-457189">
              <a:lnSpc>
                <a:spcPct val="115000"/>
              </a:lnSpc>
              <a:buFont typeface="Arial" panose="020B0604020202020204" pitchFamily="34" charset="0"/>
              <a:buChar char="●"/>
            </a:pPr>
            <a:r>
              <a:rPr lang="en-US" sz="1600" dirty="0">
                <a:solidFill>
                  <a:srgbClr val="5E6268"/>
                </a:solidFill>
                <a:latin typeface="Google Sans" panose="020B0503030502040204" pitchFamily="34" charset="0"/>
                <a:ea typeface="Google Sans" panose="020B0503030502040204" pitchFamily="34" charset="0"/>
                <a:cs typeface="Google Sans" panose="020B0503030502040204" pitchFamily="34" charset="0"/>
              </a:rPr>
              <a:t>What can we learn from the steps users take to book their tickets?  </a:t>
            </a:r>
            <a:endParaRPr lang="en-US" sz="1600" dirty="0"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457189" indent="-457189">
              <a:lnSpc>
                <a:spcPct val="115000"/>
              </a:lnSpc>
              <a:buFont typeface="Arial" panose="020B0604020202020204" pitchFamily="34" charset="0"/>
              <a:buChar char="●"/>
            </a:pPr>
            <a:r>
              <a:rPr lang="en-US" sz="1600" dirty="0">
                <a:solidFill>
                  <a:srgbClr val="5E6268"/>
                </a:solidFill>
                <a:latin typeface="Google Sans" panose="020B0503030502040204" pitchFamily="34" charset="0"/>
                <a:ea typeface="Google Sans" panose="020B0503030502040204" pitchFamily="34" charset="0"/>
                <a:cs typeface="Google Sans" panose="020B0503030502040204" pitchFamily="34" charset="0"/>
              </a:rPr>
              <a:t>Are there any parts where users get stuck? </a:t>
            </a:r>
            <a:endParaRPr lang="en-US" sz="1600" dirty="0"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457189" indent="-457189">
              <a:lnSpc>
                <a:spcPct val="115000"/>
              </a:lnSpc>
              <a:buFont typeface="Arial" panose="020B0604020202020204" pitchFamily="34" charset="0"/>
              <a:buChar char="●"/>
            </a:pPr>
            <a:r>
              <a:rPr lang="en-US" sz="1600" dirty="0">
                <a:solidFill>
                  <a:srgbClr val="5E6268"/>
                </a:solidFill>
                <a:latin typeface="Google Sans" panose="020B0503030502040204" pitchFamily="34" charset="0"/>
                <a:ea typeface="Google Sans" panose="020B0503030502040204" pitchFamily="34" charset="0"/>
                <a:cs typeface="Google Sans" panose="020B0503030502040204" pitchFamily="34" charset="0"/>
              </a:rPr>
              <a:t>Does the app provide a convenient or frustrating experience for the user?</a:t>
            </a:r>
          </a:p>
          <a:p>
            <a:pPr marL="457189" indent="-457189">
              <a:lnSpc>
                <a:spcPct val="115000"/>
              </a:lnSpc>
              <a:buFont typeface="Arial" panose="020B0604020202020204" pitchFamily="34" charset="0"/>
              <a:buChar char="●"/>
            </a:pPr>
            <a:r>
              <a:rPr lang="en-US" sz="1600" dirty="0">
                <a:solidFill>
                  <a:srgbClr val="5E6268"/>
                </a:solidFill>
                <a:latin typeface="Google Sans" panose="020B0503030502040204" pitchFamily="34" charset="0"/>
                <a:ea typeface="Google Sans" panose="020B0503030502040204" pitchFamily="34" charset="0"/>
                <a:cs typeface="Google Sans" panose="020B0503030502040204" pitchFamily="34" charset="0"/>
              </a:rPr>
              <a:t>How many times does a user use the app to get their movie tickets vs in person?</a:t>
            </a:r>
          </a:p>
          <a:p>
            <a:pPr marL="457189" indent="-457189">
              <a:lnSpc>
                <a:spcPct val="115000"/>
              </a:lnSpc>
              <a:buFont typeface="Arial" panose="020B0604020202020204" pitchFamily="34" charset="0"/>
              <a:buChar char="●"/>
            </a:pPr>
            <a:endParaRPr lang="en-US" sz="1600" dirty="0"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>
              <a:lnSpc>
                <a:spcPct val="115000"/>
              </a:lnSpc>
            </a:pPr>
            <a:br>
              <a:rPr lang="en" sz="1600" dirty="0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endParaRPr sz="1600" dirty="0">
              <a:solidFill>
                <a:srgbClr val="595959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86" name="Google Shape;86;p18"/>
          <p:cNvSpPr txBox="1"/>
          <p:nvPr/>
        </p:nvSpPr>
        <p:spPr>
          <a:xfrm>
            <a:off x="4416797" y="1747140"/>
            <a:ext cx="3308400" cy="37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rPr>
              <a:t>Participants</a:t>
            </a:r>
            <a:endParaRPr sz="2400">
              <a:solidFill>
                <a:srgbClr val="4285F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7" name="Google Shape;87;p18"/>
          <p:cNvSpPr txBox="1"/>
          <p:nvPr/>
        </p:nvSpPr>
        <p:spPr>
          <a:xfrm>
            <a:off x="4431128" y="2452676"/>
            <a:ext cx="3308400" cy="29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" sz="1733" dirty="0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rPr>
              <a:t># participants: 5</a:t>
            </a:r>
          </a:p>
          <a:p>
            <a:pPr>
              <a:lnSpc>
                <a:spcPct val="115000"/>
              </a:lnSpc>
            </a:pPr>
            <a:endParaRPr lang="en" sz="1733" dirty="0">
              <a:solidFill>
                <a:srgbClr val="595959"/>
              </a:solidFill>
              <a:latin typeface="Roboto Light"/>
              <a:ea typeface="Google Sans" panose="020B0503030502040204" pitchFamily="34" charset="0"/>
              <a:cs typeface="Roboto Light"/>
              <a:sym typeface="Roboto Light"/>
            </a:endParaRPr>
          </a:p>
          <a:p>
            <a:pPr>
              <a:lnSpc>
                <a:spcPct val="115000"/>
              </a:lnSpc>
            </a:pPr>
            <a:r>
              <a:rPr lang="en-US" sz="2400" dirty="0">
                <a:solidFill>
                  <a:srgbClr val="5E6268"/>
                </a:solidFill>
                <a:latin typeface="Google Sans" panose="020B0503030502040204" pitchFamily="34" charset="0"/>
                <a:ea typeface="Google Sans" panose="020B0503030502040204" pitchFamily="34" charset="0"/>
                <a:cs typeface="Google Sans" panose="020B0503030502040204" pitchFamily="34" charset="0"/>
              </a:rPr>
              <a:t>Two males, Two females and one nonbinary individual between ages 16-50</a:t>
            </a:r>
            <a:endParaRPr lang="en-US" sz="2400" dirty="0">
              <a:latin typeface="Arial" panose="020B0604020202020204" pitchFamily="34" charset="0"/>
              <a:ea typeface="Google Sans" panose="020B0503030502040204" pitchFamily="34" charset="0"/>
            </a:endParaRPr>
          </a:p>
          <a:p>
            <a:pPr>
              <a:lnSpc>
                <a:spcPct val="115000"/>
              </a:lnSpc>
            </a:pPr>
            <a:endParaRPr lang="en-US" sz="2400" dirty="0">
              <a:solidFill>
                <a:srgbClr val="5E6268"/>
              </a:solidFill>
              <a:latin typeface="Arial" panose="020B0604020202020204" pitchFamily="34" charset="0"/>
              <a:ea typeface="Google Sans" panose="020B0503030502040204" pitchFamily="34" charset="0"/>
              <a:cs typeface="Google Sans" panose="020B0503030502040204" pitchFamily="34" charset="0"/>
            </a:endParaRPr>
          </a:p>
          <a:p>
            <a:pPr>
              <a:lnSpc>
                <a:spcPct val="115000"/>
              </a:lnSpc>
            </a:pPr>
            <a:r>
              <a:rPr lang="en-US" sz="2400" dirty="0">
                <a:solidFill>
                  <a:srgbClr val="5E6268"/>
                </a:solidFill>
                <a:latin typeface="Google Sans" panose="020B0503030502040204" pitchFamily="34" charset="0"/>
                <a:ea typeface="Google Sans" panose="020B0503030502040204" pitchFamily="34" charset="0"/>
                <a:cs typeface="Google Sans" panose="020B0503030502040204" pitchFamily="34" charset="0"/>
              </a:rPr>
              <a:t>Full-time or part-time workers, students, and parents </a:t>
            </a:r>
            <a:endParaRPr lang="en-US" sz="2400" dirty="0"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>
              <a:lnSpc>
                <a:spcPct val="115000"/>
              </a:lnSpc>
            </a:pPr>
            <a:endParaRPr sz="1733" dirty="0">
              <a:solidFill>
                <a:srgbClr val="595959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88" name="Google Shape;88;p18"/>
          <p:cNvSpPr txBox="1"/>
          <p:nvPr/>
        </p:nvSpPr>
        <p:spPr>
          <a:xfrm>
            <a:off x="8226564" y="1747140"/>
            <a:ext cx="3308400" cy="37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rPr>
              <a:t>Methodology</a:t>
            </a:r>
            <a:endParaRPr sz="2400">
              <a:solidFill>
                <a:srgbClr val="4285F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9" name="Google Shape;89;p18"/>
          <p:cNvSpPr txBox="1"/>
          <p:nvPr/>
        </p:nvSpPr>
        <p:spPr>
          <a:xfrm>
            <a:off x="8240895" y="2452676"/>
            <a:ext cx="3308400" cy="29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" sz="1733" dirty="0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rPr>
              <a:t># of minutes: 60</a:t>
            </a:r>
            <a:endParaRPr sz="1733" dirty="0">
              <a:solidFill>
                <a:srgbClr val="595959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>
              <a:lnSpc>
                <a:spcPct val="115000"/>
              </a:lnSpc>
              <a:spcBef>
                <a:spcPts val="2133"/>
              </a:spcBef>
            </a:pPr>
            <a:r>
              <a:rPr lang="en" sz="1733" dirty="0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rPr>
              <a:t>Location: United States, Remote </a:t>
            </a:r>
            <a:endParaRPr sz="1733" dirty="0">
              <a:solidFill>
                <a:srgbClr val="595959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>
              <a:lnSpc>
                <a:spcPct val="115000"/>
              </a:lnSpc>
              <a:spcBef>
                <a:spcPts val="2133"/>
              </a:spcBef>
            </a:pPr>
            <a:r>
              <a:rPr lang="en" sz="1733" dirty="0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rPr>
              <a:t>Format: Unmoderated Usability Study</a:t>
            </a:r>
          </a:p>
          <a:p>
            <a:pPr>
              <a:lnSpc>
                <a:spcPct val="115000"/>
              </a:lnSpc>
              <a:spcBef>
                <a:spcPts val="2133"/>
              </a:spcBef>
            </a:pPr>
            <a:r>
              <a:rPr lang="en" sz="1733" dirty="0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rPr>
              <a:t>Users were asked to navigate through the stargaze app and order movie tickets on a low-fidelity prototype</a:t>
            </a:r>
            <a:endParaRPr sz="1733" dirty="0">
              <a:solidFill>
                <a:srgbClr val="595959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90" name="Google Shape;90;p18"/>
          <p:cNvSpPr txBox="1"/>
          <p:nvPr/>
        </p:nvSpPr>
        <p:spPr>
          <a:xfrm>
            <a:off x="364833" y="539467"/>
            <a:ext cx="2353200" cy="10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" sz="2400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Study Details</a:t>
            </a:r>
            <a:endParaRPr sz="2400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>
              <a:lnSpc>
                <a:spcPct val="115000"/>
              </a:lnSpc>
            </a:pPr>
            <a:endParaRPr sz="2400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9"/>
          <p:cNvSpPr txBox="1"/>
          <p:nvPr/>
        </p:nvSpPr>
        <p:spPr>
          <a:xfrm>
            <a:off x="364833" y="539467"/>
            <a:ext cx="6841600" cy="45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" sz="2400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Prototype / Design Tested</a:t>
            </a:r>
            <a:endParaRPr sz="2400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6" name="Google Shape;96;p19"/>
          <p:cNvSpPr txBox="1"/>
          <p:nvPr/>
        </p:nvSpPr>
        <p:spPr>
          <a:xfrm>
            <a:off x="414300" y="1245667"/>
            <a:ext cx="4267200" cy="426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</a:pPr>
            <a:r>
              <a:rPr lang="en-US" sz="1467" dirty="0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rPr>
              <a:t>The low fidelity app for Stargaze was tested and can be tested</a:t>
            </a:r>
            <a:r>
              <a:rPr lang="en-US" sz="1467" dirty="0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  <a:hlinkClick r:id="rId3"/>
              </a:rPr>
              <a:t> here</a:t>
            </a:r>
            <a:endParaRPr lang="en-US" sz="1467" dirty="0">
              <a:solidFill>
                <a:srgbClr val="595959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97" name="Google Shape;97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57401" y="1905600"/>
            <a:ext cx="5863033" cy="304680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9"/>
          <p:cNvSpPr/>
          <p:nvPr/>
        </p:nvSpPr>
        <p:spPr>
          <a:xfrm>
            <a:off x="372500" y="6267957"/>
            <a:ext cx="11417200" cy="205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99" name="Google Shape;99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56697" y="0"/>
            <a:ext cx="3488807" cy="6857997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5BCF108-CBCA-5A44-AAB2-BDF6532D457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5988" t="7842" r="35761" b="11621"/>
          <a:stretch/>
        </p:blipFill>
        <p:spPr>
          <a:xfrm>
            <a:off x="8099019" y="564753"/>
            <a:ext cx="2873781" cy="572849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0"/>
          <p:cNvSpPr txBox="1">
            <a:spLocks noGrp="1"/>
          </p:cNvSpPr>
          <p:nvPr>
            <p:ph type="title"/>
          </p:nvPr>
        </p:nvSpPr>
        <p:spPr>
          <a:xfrm>
            <a:off x="1274767" y="1815800"/>
            <a:ext cx="8976000" cy="3714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>
              <a:buSzPts val="1100"/>
            </a:pPr>
            <a:r>
              <a:rPr lang="en">
                <a:solidFill>
                  <a:schemeClr val="lt1"/>
                </a:solidFill>
              </a:rPr>
              <a:t>Themes</a:t>
            </a:r>
            <a:endParaRPr>
              <a:solidFill>
                <a:schemeClr val="lt1"/>
              </a:solidFill>
            </a:endParaRPr>
          </a:p>
          <a:p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1"/>
          <p:cNvSpPr txBox="1"/>
          <p:nvPr/>
        </p:nvSpPr>
        <p:spPr>
          <a:xfrm>
            <a:off x="364833" y="539467"/>
            <a:ext cx="6841600" cy="45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-US" sz="2400" dirty="0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People want a simply way to select their movie theater </a:t>
            </a:r>
            <a:endParaRPr sz="2400" dirty="0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10" name="Google Shape;110;p21"/>
          <p:cNvSpPr txBox="1"/>
          <p:nvPr/>
        </p:nvSpPr>
        <p:spPr>
          <a:xfrm>
            <a:off x="557161" y="2088031"/>
            <a:ext cx="4781200" cy="426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" sz="1733" dirty="0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rPr>
              <a:t>Supporting evidence from the usability study.</a:t>
            </a:r>
            <a:endParaRPr sz="1733" dirty="0">
              <a:solidFill>
                <a:srgbClr val="595959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609585" indent="-414856">
              <a:lnSpc>
                <a:spcPct val="115000"/>
              </a:lnSpc>
              <a:spcBef>
                <a:spcPts val="1333"/>
              </a:spcBef>
              <a:buClr>
                <a:srgbClr val="595959"/>
              </a:buClr>
              <a:buSzPts val="1300"/>
              <a:buFont typeface="Roboto Light"/>
              <a:buChar char="●"/>
            </a:pPr>
            <a:r>
              <a:rPr lang="en-US" sz="2400" dirty="0">
                <a:latin typeface="Google Sans"/>
                <a:ea typeface="Google Sans"/>
                <a:cs typeface="Google Sans"/>
                <a:sym typeface="Google Sans"/>
              </a:rPr>
              <a:t>3 out of 5 participants had difficulties selecting their location for a movie theater </a:t>
            </a:r>
          </a:p>
          <a:p>
            <a:pPr marL="609585">
              <a:lnSpc>
                <a:spcPct val="115000"/>
              </a:lnSpc>
              <a:spcBef>
                <a:spcPts val="1333"/>
              </a:spcBef>
            </a:pPr>
            <a:endParaRPr sz="1733" dirty="0">
              <a:solidFill>
                <a:srgbClr val="595959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>
              <a:spcBef>
                <a:spcPts val="1333"/>
              </a:spcBef>
            </a:pPr>
            <a:r>
              <a:rPr lang="en" sz="1733" dirty="0">
                <a:solidFill>
                  <a:srgbClr val="4285F4"/>
                </a:solidFill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r>
              <a:rPr lang="en-US" sz="1733" dirty="0">
                <a:solidFill>
                  <a:srgbClr val="4285F4"/>
                </a:solidFill>
                <a:latin typeface="Roboto Light"/>
                <a:ea typeface="Roboto Light"/>
                <a:cs typeface="Roboto Light"/>
                <a:sym typeface="Roboto Light"/>
              </a:rPr>
              <a:t>"I assume when you click the zip code option it will give you the closest theaters near you but I’m not sure.” </a:t>
            </a:r>
          </a:p>
          <a:p>
            <a:pPr>
              <a:spcBef>
                <a:spcPts val="1333"/>
              </a:spcBef>
            </a:pPr>
            <a:r>
              <a:rPr lang="en-US" sz="1733" dirty="0">
                <a:solidFill>
                  <a:srgbClr val="4285F4"/>
                </a:solidFill>
                <a:latin typeface="Roboto Light"/>
                <a:ea typeface="Roboto Light"/>
                <a:cs typeface="Roboto Light"/>
                <a:sym typeface="Roboto Light"/>
              </a:rPr>
              <a:t>Joe Brown, frequent movie goer in Denver, Colorado </a:t>
            </a:r>
            <a:endParaRPr sz="1733" dirty="0">
              <a:solidFill>
                <a:srgbClr val="4285F4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>
              <a:lnSpc>
                <a:spcPct val="115000"/>
              </a:lnSpc>
              <a:spcAft>
                <a:spcPts val="1333"/>
              </a:spcAft>
            </a:pPr>
            <a:endParaRPr lang="en-US" sz="1733" dirty="0">
              <a:solidFill>
                <a:srgbClr val="595959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1" name="Google Shape;111;p21"/>
          <p:cNvSpPr/>
          <p:nvPr/>
        </p:nvSpPr>
        <p:spPr>
          <a:xfrm>
            <a:off x="8342737" y="4091433"/>
            <a:ext cx="2310400" cy="668800"/>
          </a:xfrm>
          <a:prstGeom prst="rect">
            <a:avLst/>
          </a:prstGeom>
          <a:noFill/>
          <a:ln w="28575" cap="flat" cmpd="sng">
            <a:solidFill>
              <a:srgbClr val="4285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solidFill>
                <a:srgbClr val="4285F4"/>
              </a:solidFill>
            </a:endParaRPr>
          </a:p>
        </p:txBody>
      </p:sp>
      <p:grpSp>
        <p:nvGrpSpPr>
          <p:cNvPr id="112" name="Google Shape;112;p21"/>
          <p:cNvGrpSpPr/>
          <p:nvPr/>
        </p:nvGrpSpPr>
        <p:grpSpPr>
          <a:xfrm>
            <a:off x="8179052" y="3935103"/>
            <a:ext cx="312000" cy="312000"/>
            <a:chOff x="4462947" y="2315504"/>
            <a:chExt cx="234000" cy="234000"/>
          </a:xfrm>
        </p:grpSpPr>
        <p:sp>
          <p:nvSpPr>
            <p:cNvPr id="113" name="Google Shape;113;p21"/>
            <p:cNvSpPr/>
            <p:nvPr/>
          </p:nvSpPr>
          <p:spPr>
            <a:xfrm>
              <a:off x="4504550" y="2364650"/>
              <a:ext cx="165900" cy="165900"/>
            </a:xfrm>
            <a:prstGeom prst="ellipse">
              <a:avLst/>
            </a:prstGeom>
            <a:solidFill>
              <a:srgbClr val="4285F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600"/>
            </a:p>
          </p:txBody>
        </p:sp>
        <p:sp>
          <p:nvSpPr>
            <p:cNvPr id="114" name="Google Shape;114;p21"/>
            <p:cNvSpPr txBox="1"/>
            <p:nvPr/>
          </p:nvSpPr>
          <p:spPr>
            <a:xfrm>
              <a:off x="4462947" y="2315504"/>
              <a:ext cx="234000" cy="23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en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a</a:t>
              </a:r>
              <a:endPara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15" name="Google Shape;115;p21"/>
          <p:cNvSpPr/>
          <p:nvPr/>
        </p:nvSpPr>
        <p:spPr>
          <a:xfrm>
            <a:off x="372500" y="6267957"/>
            <a:ext cx="11417200" cy="205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116" name="Google Shape;11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56697" y="0"/>
            <a:ext cx="3488807" cy="6857997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0B0C10E-C6DD-D74C-8AA4-4CA3C97F3E8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0032" t="21552" r="40264" b="23409"/>
          <a:stretch/>
        </p:blipFill>
        <p:spPr>
          <a:xfrm>
            <a:off x="8054271" y="539467"/>
            <a:ext cx="2887333" cy="5728491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116;p21">
            <a:extLst>
              <a:ext uri="{FF2B5EF4-FFF2-40B4-BE49-F238E27FC236}">
                <a16:creationId xmlns:a16="http://schemas.microsoft.com/office/drawing/2014/main" id="{EC5CFC20-287F-524D-A7BB-E22EB1E15775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799644" y="3"/>
            <a:ext cx="3488807" cy="6857997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26D07CE-EC71-234D-B960-313585C40C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032" t="21552" r="40264" b="23409"/>
          <a:stretch/>
        </p:blipFill>
        <p:spPr>
          <a:xfrm>
            <a:off x="2138492" y="564752"/>
            <a:ext cx="2887333" cy="5728491"/>
          </a:xfrm>
          <a:prstGeom prst="rect">
            <a:avLst/>
          </a:prstGeom>
        </p:spPr>
      </p:pic>
      <p:pic>
        <p:nvPicPr>
          <p:cNvPr id="6" name="Google Shape;116;p21">
            <a:extLst>
              <a:ext uri="{FF2B5EF4-FFF2-40B4-BE49-F238E27FC236}">
                <a16:creationId xmlns:a16="http://schemas.microsoft.com/office/drawing/2014/main" id="{86873B84-E2E4-B24A-9CDF-ABF2CAFD97E3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45622" y="3"/>
            <a:ext cx="3488807" cy="6857997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D664CA1-CF0A-2642-8110-E2CD6BF3B7C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233" t="16714" r="44405" b="22629"/>
          <a:stretch/>
        </p:blipFill>
        <p:spPr>
          <a:xfrm>
            <a:off x="8181187" y="564753"/>
            <a:ext cx="2871989" cy="572849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3B86CB2-0004-1B4C-81C3-FD0B158CBFB1}"/>
              </a:ext>
            </a:extLst>
          </p:cNvPr>
          <p:cNvSpPr txBox="1"/>
          <p:nvPr/>
        </p:nvSpPr>
        <p:spPr>
          <a:xfrm>
            <a:off x="373486" y="1944710"/>
            <a:ext cx="15540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BEFORE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BFABC0-65BF-2E43-BCA5-7B51175E7CD8}"/>
              </a:ext>
            </a:extLst>
          </p:cNvPr>
          <p:cNvSpPr txBox="1"/>
          <p:nvPr/>
        </p:nvSpPr>
        <p:spPr>
          <a:xfrm>
            <a:off x="6046117" y="1944710"/>
            <a:ext cx="15540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AFTER</a:t>
            </a:r>
          </a:p>
        </p:txBody>
      </p:sp>
    </p:spTree>
    <p:extLst>
      <p:ext uri="{BB962C8B-B14F-4D97-AF65-F5344CB8AC3E}">
        <p14:creationId xmlns:p14="http://schemas.microsoft.com/office/powerpoint/2010/main" val="10836104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</TotalTime>
  <Words>527</Words>
  <Application>Microsoft Macintosh PowerPoint</Application>
  <PresentationFormat>Widescreen</PresentationFormat>
  <Paragraphs>72</Paragraphs>
  <Slides>16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Arial</vt:lpstr>
      <vt:lpstr>Calibri</vt:lpstr>
      <vt:lpstr>Calibri Light</vt:lpstr>
      <vt:lpstr>Google Sans</vt:lpstr>
      <vt:lpstr>Roboto</vt:lpstr>
      <vt:lpstr>Roboto Light</vt:lpstr>
      <vt:lpstr>Office Theme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Themes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New Recommendations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Brian Thompson</dc:creator>
  <cp:lastModifiedBy>Brian Thompson</cp:lastModifiedBy>
  <cp:revision>5</cp:revision>
  <dcterms:created xsi:type="dcterms:W3CDTF">2021-12-20T23:03:50Z</dcterms:created>
  <dcterms:modified xsi:type="dcterms:W3CDTF">2022-03-15T19:43:21Z</dcterms:modified>
</cp:coreProperties>
</file>